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2" r:id="rId2"/>
    <p:sldId id="256" r:id="rId3"/>
    <p:sldId id="275" r:id="rId4"/>
    <p:sldId id="277" r:id="rId5"/>
    <p:sldId id="278" r:id="rId6"/>
    <p:sldId id="279" r:id="rId7"/>
    <p:sldId id="280" r:id="rId8"/>
    <p:sldId id="281" r:id="rId9"/>
    <p:sldId id="27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8/31/2024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8/31/2024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2151" y="2010032"/>
            <a:ext cx="8021855" cy="2298357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Подготовка общеобразовательных организаций к проведению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мониторинга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2108" y="4596715"/>
            <a:ext cx="616190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Максимкина Людмила Викторовна,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консультант  отдела развития дошкольного и общего образования комитета по образованию администрации муниципального образования «Город Саратов»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77334" y="295276"/>
            <a:ext cx="8685741" cy="990600"/>
          </a:xfrm>
        </p:spPr>
        <p:txBody>
          <a:bodyPr>
            <a:noAutofit/>
          </a:bodyPr>
          <a:lstStyle/>
          <a:p>
            <a:pPr algn="ctr"/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Подготовительные мероприятия для проведения </a:t>
            </a:r>
            <a:r>
              <a:rPr lang="ru-RU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мониторинга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2425" y="1371600"/>
            <a:ext cx="9682223" cy="5410199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Издать приказ(-ы) о назначении:</a:t>
            </a:r>
          </a:p>
          <a:p>
            <a:pPr lvl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   - ответственного(-ых) лица(лиц) за внесение сведений о показателях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мониторинга в ИС ГА;</a:t>
            </a:r>
          </a:p>
          <a:p>
            <a:pPr lvl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   - ответственного лица (технического специалиста) за обеспечение организационно-технического сопровождения проведения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мониторинга;</a:t>
            </a:r>
          </a:p>
          <a:p>
            <a:pPr lvl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- ответственного(-ых) лица(лиц) за подготовку и размещение информации на официальном сайте образовательной организации в соответствии с показателями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мониторинга (при необходимости)</a:t>
            </a:r>
          </a:p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Актуализировать размещенную информацию на официальном сайте</a:t>
            </a:r>
          </a:p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Провести информационно-разъяснительную работу с педагогическими работниками, иными сотрудниками образовательной организации о процедуре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мониторинга;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Провести предварительный мониторинг готовности образовательной организации к внесению сведений в ИС ГА в соответствии с показателями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мониторинга по уровням реализуемых программ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Получить логины и пароли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 личном кабинете провести анализ перечня реализуемых образовательных программ, подлежащих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аккредитационному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мониторингу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Внести сведения в ИС ГА посредством личного кабинета</a:t>
            </a:r>
          </a:p>
        </p:txBody>
      </p:sp>
    </p:spTree>
    <p:extLst>
      <p:ext uri="{BB962C8B-B14F-4D97-AF65-F5344CB8AC3E}">
        <p14:creationId xmlns:p14="http://schemas.microsoft.com/office/powerpoint/2010/main" val="4112623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76250" y="323850"/>
            <a:ext cx="3867150" cy="2466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мониторинга системы образования по основным общеобразовательным программам - образовательным программам начального общего, основного общего и среднего общего образования и методика их расчета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19125" y="2914649"/>
            <a:ext cx="3448050" cy="1266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Наличие электронной информационно-образовательной среды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19126" y="4324350"/>
            <a:ext cx="344805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Отчетный период: 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предоставляется актуальная в период проведения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мониторинга информация 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Источники данных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необходимых для расчета показателя АП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официальный сайт организации в сети «Интернет»; 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ФГИС «Моя школа»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825" y="152401"/>
            <a:ext cx="358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4343400" y="628651"/>
            <a:ext cx="42291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Значение показателя АП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«Имеется» устанавливается, если на официальном сайте организации представлены 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менее четырех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из следующих компонентов электронной информационно-образовательной среды: </a:t>
            </a:r>
          </a:p>
          <a:p>
            <a:pPr marL="342900" indent="-342900">
              <a:buAutoNum type="arabicParenR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доступ к информационно-телекоммуникационной сети «Интернет»; </a:t>
            </a:r>
          </a:p>
          <a:p>
            <a:pPr marL="342900" indent="-342900">
              <a:buAutoNum type="arabicParenR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локальный нормативный акт об электронной информационно-образовательной среде; </a:t>
            </a:r>
          </a:p>
          <a:p>
            <a:pPr marL="342900" indent="-342900">
              <a:buAutoNum type="arabicParenR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наличие доступа к цифровой (электронной) библиотеке и (или) иным электронным образовательным ресурсам; </a:t>
            </a:r>
          </a:p>
          <a:p>
            <a:pPr marL="342900" indent="-342900">
              <a:buAutoNum type="arabicParenR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наличие доступа к электронной системе учета обучающихся, учета и хранения их образовательных результатов (электронный журнал, электронный дневник); </a:t>
            </a:r>
          </a:p>
          <a:p>
            <a:pPr marL="342900" indent="-342900">
              <a:buAutoNum type="arabicParenR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наличие доступа к электронным портфолио обучающихся; </a:t>
            </a:r>
          </a:p>
          <a:p>
            <a:pPr marL="342900" indent="-342900">
              <a:buAutoNum type="arabicParenR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наличие доступа к учебному плану, рабочим программам учебных предметов, учебных курсов (в том числе внеурочной деятельности), учебных модулей начального общего образования; </a:t>
            </a:r>
          </a:p>
          <a:p>
            <a:pPr marL="342900" indent="-342900">
              <a:buAutoNum type="arabicParenR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личный кабинет в федеральной государственной информационной системе «Моя школа»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277224" y="1762124"/>
            <a:ext cx="35528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подтверждается соответствующим договором или актами выполненных работ</a:t>
            </a:r>
          </a:p>
        </p:txBody>
      </p:sp>
      <p:sp>
        <p:nvSpPr>
          <p:cNvPr id="13" name="Правая фигурная скобка 12"/>
          <p:cNvSpPr/>
          <p:nvPr/>
        </p:nvSpPr>
        <p:spPr>
          <a:xfrm>
            <a:off x="8277224" y="2400300"/>
            <a:ext cx="295275" cy="3333750"/>
          </a:xfrm>
          <a:prstGeom prst="rightBrace">
            <a:avLst>
              <a:gd name="adj1" fmla="val 8333"/>
              <a:gd name="adj2" fmla="val 33143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696324" y="2562225"/>
            <a:ext cx="298132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подтверждается ссылкой на соответствующий раздел официального сайта организации в сети «Интернет», функционирующий в период проведения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мониторинга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8572500" y="5447733"/>
            <a:ext cx="36195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 наличии у организации личного кабинета в ФГИС «Моя школа» вышеуказанные компоненты электронной информационно-образовательной среды не учитываются, а организации присваивается значение «Имеется» </a:t>
            </a:r>
          </a:p>
        </p:txBody>
      </p:sp>
    </p:spTree>
    <p:extLst>
      <p:ext uri="{BB962C8B-B14F-4D97-AF65-F5344CB8AC3E}">
        <p14:creationId xmlns:p14="http://schemas.microsoft.com/office/powerpoint/2010/main" val="1354168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76250" y="323850"/>
            <a:ext cx="3867150" cy="2466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мониторинга системы образования по основным общеобразовательным программам - образовательным программам начального общего, основного общего и среднего общего образования и методика их расчета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76250" y="2914649"/>
            <a:ext cx="3790949" cy="14097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обучающихся в оценочных мероприятиях, проведенных в рамках мониторинга системы образования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19126" y="4324350"/>
            <a:ext cx="344805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Источники данных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необходимых для расчета показателя АП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285750" indent="-285750">
              <a:buFontTx/>
              <a:buChar char="-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информационные системы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Рособрнадзора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285750" indent="-285750">
              <a:buFontTx/>
              <a:buChar char="-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информация, предоставленная организацией; </a:t>
            </a:r>
          </a:p>
          <a:p>
            <a:pPr marL="285750" indent="-285750">
              <a:buFontTx/>
              <a:buChar char="-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федеральная информационная система оценки качества образования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825" y="152401"/>
            <a:ext cx="358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4512623" y="771895"/>
            <a:ext cx="665018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Значение показателя АП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«Принимали участие» устанавливается при наличии обучающихся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четвертых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учебных классов организации начального общего образования,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участвовавших по всем учебным предметам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установленным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Рособрнадзором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в ВПР </a:t>
            </a:r>
          </a:p>
          <a:p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Значение показателя АП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«Принимали участие» устанавливается при наличии обучающихся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пятых - восьмых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учебных классов организации основного общего образования,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участвовавших по всем учебным предметам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установленным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Рособрнадзором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в ВПР </a:t>
            </a:r>
          </a:p>
          <a:p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Значение показателя АП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«Принимали участие» устанавливается при наличии обучающихся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одиннадцатых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учебных классов организации среднего общего образования,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участвовавших по всем учебным предметам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установленным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Рособрнадзором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в ВПР </a:t>
            </a: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97879" y="4968816"/>
            <a:ext cx="656492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Отчетный период: информация по показателю АП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предоставляется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за текущий учебный год или учебный год, предшествующий году проведения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мониторинга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в случае если в текущем учебном году организация не участвовала во всероссийских проверочных работах по отдельным учебным предметам</a:t>
            </a:r>
          </a:p>
        </p:txBody>
      </p:sp>
      <p:sp>
        <p:nvSpPr>
          <p:cNvPr id="12" name="Правая фигурная скобка 11"/>
          <p:cNvSpPr/>
          <p:nvPr/>
        </p:nvSpPr>
        <p:spPr>
          <a:xfrm rot="5400000">
            <a:off x="7486708" y="1735884"/>
            <a:ext cx="229377" cy="5811147"/>
          </a:xfrm>
          <a:prstGeom prst="rightBrace">
            <a:avLst>
              <a:gd name="adj1" fmla="val 8333"/>
              <a:gd name="adj2" fmla="val 71049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676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76250" y="323850"/>
            <a:ext cx="3867150" cy="2466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мониторинга системы образования по основным общеобразовательным программам - образовательным программам начального общего, основного общего и среднего общего образования и методика их расчета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825" y="152401"/>
            <a:ext cx="358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61" y="2884097"/>
            <a:ext cx="4608766" cy="2364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785755" y="628650"/>
            <a:ext cx="54864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Показатель рассчитывается по формуле: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635" y="1059537"/>
            <a:ext cx="1576388" cy="585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975760" y="1448790"/>
            <a:ext cx="640080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где: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количество педагогических работников, имеющих первую или высшую квалификационные категории по должности «Учитель» и (или) «Преподаватель», ученое звание и (или) ученую степень (в том числе богословскими учеными степенями и званиями) и лиц, приравненных к ним, участвующих в реализации учебного плана образовательной программы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соответствующего уровня образования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общее количество педагогических работников, участвующих в реализации образовательной программы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соответствующего уровня образования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76251" y="5588384"/>
            <a:ext cx="86677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Отчетный период: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предоставляется актуальная информация 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Источники данных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необходимых для расчета показателя АП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официальный сайт в сети «Интернет» образовательной организации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731023" y="5069290"/>
            <a:ext cx="43224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 расчете показателя учитываются в том числе внешние совместители и лица, работающие по договорам гражданско-правового характера</a:t>
            </a:r>
          </a:p>
        </p:txBody>
      </p:sp>
    </p:spTree>
    <p:extLst>
      <p:ext uri="{BB962C8B-B14F-4D97-AF65-F5344CB8AC3E}">
        <p14:creationId xmlns:p14="http://schemas.microsoft.com/office/powerpoint/2010/main" val="3109334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10" y="2505694"/>
            <a:ext cx="4046018" cy="376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392010" y="119006"/>
            <a:ext cx="3867150" cy="2466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мониторинга системы образования по основным общеобразовательным программам - образовательным программам начального общего, основного общего и среднего общего образования и методика их расчета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825" y="152401"/>
            <a:ext cx="358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785755" y="628650"/>
            <a:ext cx="54864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Показатель рассчитывается по формуле: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75760" y="1448790"/>
            <a:ext cx="640080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где: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количество педагогических работников, прошедших повышение квалификации по профилю педагогической деятельности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 последние 3 года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участвующих в реализации учебного плана образовательной программы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соответствующего уровня образования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общее количество педагогических работников, участвующих в реализации образовательной программы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соответствующего уровня образования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76251" y="5588384"/>
            <a:ext cx="86677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Отчетный период: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предоставляется актуальная информация 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Источники данных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необходимых для расчета показателя АП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официальный сайт в сети «Интернет» образовательной организации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528955" y="4738255"/>
            <a:ext cx="45245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 расчете показателя учитываются в том числе внешние совместители и лица, работающие по договорам гражданско-правового характера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248" y="1019911"/>
            <a:ext cx="1712912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6007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92010" y="119006"/>
            <a:ext cx="3867150" cy="2466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мониторинга системы образования по основным общеобразовательным программам - образовательным программам начального общего, основного общего и среднего общего образования и методика их расчета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825" y="152401"/>
            <a:ext cx="358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785755" y="628650"/>
            <a:ext cx="54864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Показатель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рассчитывается по формуле: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75760" y="1448790"/>
            <a:ext cx="640080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где: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a - количество выпускников, не набравших минимальное количество баллов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обязательным учебным предметам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 прохождении государственной итоговой аттестации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b - общее количество выпускников, проходивших государственную итоговую аттестацию по соответствующей образовательной программе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обязательным учебным предметам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5009" y="2755076"/>
            <a:ext cx="3974152" cy="2294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</a:t>
            </a: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Доля выпускников, не набравших минимальное количество баллов по обязательным учебным предметам при прохождении государственной итоговой аттестации по образовательной программе, от общего количества выпускников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525" y="1059536"/>
            <a:ext cx="1553069" cy="570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95825" y="4034114"/>
            <a:ext cx="67316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Отчетный период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информация по показателю АП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предоставляется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 учебный год, предшествующий году проведения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мониторинга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2010" y="5189518"/>
            <a:ext cx="113883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Источник данных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необходимых для расчета показателя АП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федеральная информационная система обеспечения проведения государственной итоговой аттестации обучающихся, освоивших основные образовательные программы основного общего и среднего общего образования, и приема граждан в образовательные организации основного общего образования для получения среднего профессионального и высшего образования и региональные информационные системы обеспечения проведения государственной итоговой аттестации обучающихся, освоивших основные образовательные программы основного общего и среднего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82970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92010" y="119006"/>
            <a:ext cx="3867150" cy="2466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мониторинга системы образования по основным общеобразовательным программам - образовательным программам начального общего, основного общего и среднего общего образования и методика их расчета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825" y="152401"/>
            <a:ext cx="358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785755" y="628650"/>
            <a:ext cx="54864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Показатель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рассчитывается по формуле: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75760" y="1462413"/>
            <a:ext cx="640080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где: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a - количество выпускников,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получивших допуск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 государственной итоговой аттестации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(без учета повторного прохождения итогового собеседования/ повторного написания итогового сочинения (изложения) и (или) ликвидации академической задолженности)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b - общее количество выпускников, освоивших образовательную программу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5008" y="2755075"/>
            <a:ext cx="4227615" cy="2434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Доля выпускников, получивших допуск к государственной итоговой аттестации по образовательной программе (без учета повторного прохождения итогового собеседования по русскому языку/ повторного написания итогового сочинения (изложения) и (или) ликвидации академической задолженности), от общего количества выпускников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95825" y="4034114"/>
            <a:ext cx="67316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Отчетный период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информация по показателю АП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предоставляется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 учебный год, предшествующий году проведения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мониторинга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2010" y="5189518"/>
            <a:ext cx="113883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Источник данных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необходимых для расчета показателя АП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федеральная информационная система обеспечения проведения государственной итоговой аттестации обучающихся, освоивших основные образовательные программы основного общего и среднего общего образования, и приема граждан в образовательные организации основного общего образования для получения среднего профессионального и высшего образования и региональные информационные системы обеспечения проведения государственной итоговой аттестации обучающихся, освоивших основные образовательные программы основного общего и среднего общего образования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395" y="1059537"/>
            <a:ext cx="1320250" cy="62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1123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939800"/>
            <a:ext cx="7410450" cy="510222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</TotalTime>
  <Words>1265</Words>
  <Application>Microsoft Office PowerPoint</Application>
  <PresentationFormat>Широкоэкранный</PresentationFormat>
  <Paragraphs>93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Грань</vt:lpstr>
      <vt:lpstr>Подготовка общеобразовательных организаций к проведению аккредитационного мониторинга</vt:lpstr>
      <vt:lpstr>Подготовительные мероприятия для проведения аккредитационного мониторинга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Windows</dc:creator>
  <cp:lastModifiedBy>ВЕРА Срибная</cp:lastModifiedBy>
  <cp:revision>59</cp:revision>
  <dcterms:created xsi:type="dcterms:W3CDTF">2022-01-26T16:39:05Z</dcterms:created>
  <dcterms:modified xsi:type="dcterms:W3CDTF">2024-08-31T10:47:33Z</dcterms:modified>
</cp:coreProperties>
</file>